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1"/>
  </p:sldMasterIdLst>
  <p:notesMasterIdLst>
    <p:notesMasterId r:id="rId31"/>
  </p:notesMasterIdLst>
  <p:sldIdLst>
    <p:sldId id="290" r:id="rId2"/>
    <p:sldId id="257" r:id="rId3"/>
    <p:sldId id="284" r:id="rId4"/>
    <p:sldId id="283" r:id="rId5"/>
    <p:sldId id="259" r:id="rId6"/>
    <p:sldId id="260" r:id="rId7"/>
    <p:sldId id="261" r:id="rId8"/>
    <p:sldId id="262" r:id="rId9"/>
    <p:sldId id="263" r:id="rId10"/>
    <p:sldId id="285" r:id="rId11"/>
    <p:sldId id="264" r:id="rId12"/>
    <p:sldId id="266" r:id="rId13"/>
    <p:sldId id="267" r:id="rId14"/>
    <p:sldId id="268" r:id="rId15"/>
    <p:sldId id="286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8" r:id="rId25"/>
    <p:sldId id="278" r:id="rId26"/>
    <p:sldId id="279" r:id="rId27"/>
    <p:sldId id="280" r:id="rId28"/>
    <p:sldId id="289" r:id="rId29"/>
    <p:sldId id="282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66FF33"/>
    <a:srgbClr val="FF66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C733613-EAB6-426E-8497-F845C4103BC7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A6A4E473-1C7B-4048-940B-510A1984A54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28221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F3C9-1669-4969-AF38-45695927B1A7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29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F547-4552-4C25-A021-D95DA44094F2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0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0DC23-437C-4D0E-A259-B6E2EDDA3C9A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32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87D56-AEDE-4BCA-BC8B-E192622CAEF7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73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F419-785A-46D8-87D4-730F0FD4D14B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52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F71C-8BC8-4A48-BE44-B8D2AE96C551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E313-2B7B-43A5-9B0D-FBF0D541CD33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41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C1D70-7806-4922-B90A-091F2183E63C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6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6B12-4206-4C7A-AB82-4CEADB027EBE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67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1ACB-8833-4C0D-B50D-0ADDCC940BBF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6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BB496-F10A-4482-ACFC-1B6D723AC9C9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أ.د/عزه عبدالله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59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F35C1-F83C-4411-AB10-662A3DCCE0C2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 smtClean="0"/>
              <a:t>أ.د/عزه عبدالله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2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02146" y="2682376"/>
            <a:ext cx="428194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3600" b="1" cap="none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(4) </a:t>
            </a:r>
            <a:r>
              <a:rPr lang="ar-EG" sz="3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الكوارث الميترولوجيه</a:t>
            </a:r>
            <a:endParaRPr lang="en-US" sz="3600" b="1" cap="none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Prof.Azza Abdallah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FBB0-3B86-4A46-A8E7-D93A514FBD0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10" descr="C:\Documents and Settings\EMY\Desktop\شعار الجامعة ألوان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136" y="332656"/>
            <a:ext cx="165100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1" y="332657"/>
            <a:ext cx="1358900" cy="66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991365" y="1196753"/>
            <a:ext cx="820929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إدارة الكوارث والأزمات الطبيعيه</a:t>
            </a:r>
          </a:p>
          <a:p>
            <a:pPr algn="ctr" rtl="1"/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دكتوراه الجغرافيا الطبيعيه – قسم الجغرافيا ونظم المعلومات الجغرافيه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17270" y="3903439"/>
            <a:ext cx="595066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أ.د/عزه عبدالله</a:t>
            </a:r>
            <a:endParaRPr lang="en-US" sz="4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أستاذ الجغرافيه الطبيعيه – كلية الآداب جامعة بنها</a:t>
            </a:r>
          </a:p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Email: Azza.Abdallah@fart.bu.edu.eg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0630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68789" y="1225689"/>
            <a:ext cx="3640184" cy="56323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كمية المطر فى العاصفة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نوع الصخور المكونة للسطح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66FF33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خلو السطح من الغطاء النباتى الطبيعى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خصائص حوض التصريف من حيث الشكل والمساحة ، درجة إنحدار السطح ، نمط التصريف ، نسبة التشعب ، كمية الفاقد من مياه الأمطار من التبخر والتسرب .</a:t>
            </a:r>
            <a:r>
              <a:rPr 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66FF33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46369" y="315575"/>
            <a:ext cx="506260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العوامل المحدده لخطر السيل</a:t>
            </a:r>
            <a:endParaRPr lang="en-US" sz="2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0369" y="838795"/>
            <a:ext cx="6096000" cy="56323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457200" algn="just" rtl="1">
              <a:lnSpc>
                <a:spcPct val="150000"/>
              </a:lnSpc>
            </a:pP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خصائص جريان مياه السيول :</a:t>
            </a:r>
            <a:endParaRPr lang="en-US" sz="2400" b="1" u="sng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ذات سرعة عالية ، مما يؤدى إلى نقل كميات كبيرة من الرواسب من جميع الأحجام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قصر مدة بقائها حتى أنها توصف بأنها ومض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ي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ة </a:t>
            </a:r>
            <a:r>
              <a:rPr 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 Flashy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لأنها لاتستمر إلا فترة زمنية قصيرة قد تصل إلى عدة ساعات 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للجريان قمة حادة تتميز بكبر كمية التصريف 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وجود زيادة كبيرة فى السرعة التى يتحرك بها السيل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تمثل أخطر فترة للجريان ، وتتراوح مدة القمة فى أغلب الأحوال ما بين 10 إلى 30 دقيقة .</a:t>
            </a:r>
            <a:endParaRPr lang="en-US" sz="2400" b="1" u="sng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61D12DE-CDA1-41EF-858D-334102EC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0738E-F656-4274-8C6A-E02A00D53C9D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A77F21C-3DDE-41AD-BA6A-643A0382C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أ.د/عزه عبدالله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83479C5-52C6-4B10-B1BB-0758A2D4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583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90198" y="439334"/>
            <a:ext cx="4881092" cy="618630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 rtl="1">
              <a:lnSpc>
                <a:spcPct val="150000"/>
              </a:lnSpc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ar-SA" sz="2400" b="1" u="sng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التنبؤ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بالسيول : </a:t>
            </a:r>
            <a:endParaRPr lang="en-US" sz="2400" b="1" u="sng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66FF33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توجد ثلاثة أساليب لتوقع الجريان السيلى وهى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إسـتخدام نماذج المحاكاه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الأساليب الهيدرولوجية 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إستخدام المعادلات الرياضية الخاصة بأحواص التصريف ، وشبكة تصريف الأودية ، التى يمكن الحصول على بياناتها من الخرائط والصور الجوية للتنبؤ بالخطورة التى تتعرض لها الأودية الصحراوية ، كما تساهم هذه الدراسات بقدر كبير فى الوقاية من الأخطار المتعددة للسيول 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CBF909-119B-4855-8B9C-C8E2846C7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A868-CCFA-49F0-BD31-0EF19F02804A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FDB765-0F9D-4441-AF7F-F99DFF3E2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أ.د/عزه عبدالله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4C1C68-FAFE-4CB4-AD46-5BF6EB1E8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5910" y="184442"/>
            <a:ext cx="6441374" cy="67403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طرق الوقاية من أخطار السيول :</a:t>
            </a:r>
            <a:endParaRPr lang="en-US" sz="2400" b="1" u="sng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إنشاء أشكال الإستغلال المختلفة بعيدا عن أماكن الخطر ، ويكون ذلك على أساس دراسات علمية مسبقة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إنشاء السدود بأنواعها وأشكالها فى الأودية الرئيسية فى أماكن الخطورة التى يمكن تحديدها من خلال الدراسات الجيومورفولوجية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إنشاء القنوات الصناعية لنقل مياه السيول من أماكن الخطورة إلى أماكن أخرى لايتمثل بها الخطر ويمكن إستغلال مياه الجريان فيها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القيام بعمليات التكسية بإستخدام المواد المناسبة على جوانب الطرق أو الحواجز التى يجب إقامتها حول المناطق السكنية والمزارع والمنشأت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043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174" y="92221"/>
            <a:ext cx="11595651" cy="6673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rtl="1">
              <a:lnSpc>
                <a:spcPct val="150000"/>
              </a:lnSpc>
            </a:pP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طرق الإنذار : </a:t>
            </a:r>
            <a:endParaRPr lang="en-US" sz="2400" b="1" u="sng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إستخدام أجهزة إشارات ضوئية أو أجراس لتحذير السكان أو مستخدمى الطرق الصحراوية المعرضة لأخطار السيول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إستخدام صور الأقمار الصناعية التى تقدم معلومات مؤكدة عن أنواع السحب وأماكن تجمعها وتحركها وخصائصها المختلفة . ومن خلال التنبؤ بحدوث السيول تكون هناك فرصة لتجنب أخطار السيول قبل حدوثها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إستخدام أجهزة الرادار فى تحديد درجة غزارة الأمطار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إستخدام بعض النشرات أو اللوحات التحذيرية لمستخدمى الطرق التى تتعرض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لأخطار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الجريان ، والإرشادات التى يجب مراعاتها للحفاظ على حياتهم والأماكن التى يمكن أن يلجأ إليها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إستخدام وحدات الشرطة فى تحذير المواطنين وإرشادهم لأفضل السبل للإبتعادعن الأخطار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من خلال إستخدام أساليب التوقع يمكن عمل دراسات للفترات المتوقع حدوث جريان سيلى فيها ، وحجم السيل المتوقع وأعلام سكان هذه المناطق بها مسبقاً والإحتياطات الواجب إتخاذها من جانب المواطنين والجهات المسئولة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63C4770-F841-42D3-BB2A-51DF632F7C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82447" y="6262960"/>
            <a:ext cx="1146283" cy="370396"/>
          </a:xfrm>
        </p:spPr>
        <p:txBody>
          <a:bodyPr/>
          <a:lstStyle/>
          <a:p>
            <a:fld id="{7603D778-C0A0-47A5-B9E0-C696668584CE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DBE815E-C8CE-44BA-B501-CCB4B069B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أ.د/عزه عبدالله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0245388-098A-4099-9287-53C1892F3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97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96707"/>
            <a:ext cx="10929047" cy="24929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 rtl="1">
              <a:lnSpc>
                <a:spcPct val="150000"/>
              </a:lnSpc>
            </a:pPr>
            <a:r>
              <a:rPr lang="ar-SA" sz="32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الفيضانات</a:t>
            </a:r>
            <a:endParaRPr lang="en-US" sz="3200" b="1" u="sng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الفيضان هو إرتفاع منسوب المياه فى النهر إلى حد يفوق مستواه ، وينتج عنه تشكيل تيار من المياه الكثيفة تندفع بغزارة وعنف ، مما يؤدى إلى تدمير المناطق المحيطة بمجرى النهر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يحدث الفيضان عندما تتجاوزكميات المياه الواردة للنهر من مصادر مختلفة قدرته وروافده على إستيعابها . 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C52D76-C908-4C75-9915-E667BB23B7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8553" y="6315735"/>
            <a:ext cx="1146283" cy="370396"/>
          </a:xfrm>
        </p:spPr>
        <p:txBody>
          <a:bodyPr/>
          <a:lstStyle/>
          <a:p>
            <a:fld id="{44112E1D-EC61-47FD-8E21-3EC0455E2131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6A5821-FA6E-4403-A821-8AB4E7E04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321006"/>
            <a:ext cx="7619999" cy="365125"/>
          </a:xfrm>
        </p:spPr>
        <p:txBody>
          <a:bodyPr/>
          <a:lstStyle/>
          <a:p>
            <a:r>
              <a:rPr lang="ar-EG" dirty="0"/>
              <a:t>أ.د/عزه عبدالله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A36C63-7366-4D7A-840E-EBB18BFE6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90B8F0A-E2D1-4AB9-A342-CAA15B13A265}"/>
              </a:ext>
            </a:extLst>
          </p:cNvPr>
          <p:cNvSpPr/>
          <p:nvPr/>
        </p:nvSpPr>
        <p:spPr>
          <a:xfrm>
            <a:off x="535797" y="2928754"/>
            <a:ext cx="11307650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أسباب وأنواع الفيضان:</a:t>
            </a: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الفيضانات موسمية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يمكن توقع حدوثها فى فترة معينة من السنة مع قدوم كميات ضخمة من المياه فى تلك الفترة المعروفة سواء بسبب مياه أمطار أو ثلوج ذائبة تتجاوز طاقة النهر على إستيعابها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فيضانات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مفاجئة أو طارئة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لا قاعدة لها ولايمكن توقعها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r" rtl="1">
              <a:buFont typeface="Wingdings" panose="05000000000000000000" pitchFamily="2" charset="2"/>
              <a:buChar char="v"/>
            </a:pPr>
            <a:endParaRPr lang="ar-EG" sz="24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r" rtl="1">
              <a:buFont typeface="Wingdings" panose="05000000000000000000" pitchFamily="2" charset="2"/>
              <a:buChar char="v"/>
            </a:pPr>
            <a:r>
              <a:rPr lang="ar-EG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فيضانات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نتيجة حدوث إعاقة فى مجرى النهر بسبب تراكم رواسب وصخور تعمل على رفع منسوب المياه فى النهر 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r" rtl="1">
              <a:buFont typeface="Wingdings" panose="05000000000000000000" pitchFamily="2" charset="2"/>
              <a:buChar char="v"/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C00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فيضان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C00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ناتج عن تصدع و إنهيار السدود .</a:t>
            </a:r>
            <a:endParaRPr lang="ar-EG" sz="2400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341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03076" y="256473"/>
            <a:ext cx="4958366" cy="59093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ctr" rtl="1">
              <a:lnSpc>
                <a:spcPct val="150000"/>
              </a:lnSpc>
            </a:pPr>
            <a:r>
              <a:rPr lang="ar-EG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أسباب </a:t>
            </a:r>
            <a:r>
              <a:rPr lang="ar-SA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حدوث الفيضانات</a:t>
            </a:r>
            <a:endParaRPr lang="ar-EG" sz="3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1" indent="-3429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C00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حدوث أمطار غزيرة تزيد عن المتوسط السنوى للأمطار ، خاصة إذا تزامن سقوط الأمطار الغزيرة مع إنخفاض درجة الحرارة وبالتالى نقص معدلات التبخر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CC0099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تقابل المياه العالية التى تزداد فى ظروف غير عادية لعدد من روافد الأنهار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C00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توافق زمن سقوط الأمطار فى وقت تذوب فية الثلوج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CC0099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حدوث ذوبان مفاجئ للثلوج </a:t>
            </a:r>
            <a:r>
              <a:rPr lang="ar-SA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084DD32-0C00-4647-B435-407249D3C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AA6A-1F32-41D8-9D81-3DBA094DA345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09BA44E-565C-4828-BBF8-B4A79AAA2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أ.د/عزه عبدالله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788BFA-A736-4DB2-8968-BD43B218F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36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E1E8F2B-1EAA-43F0-A81E-E038537FA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6B12-4206-4C7A-AB82-4CEADB027EBE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73B396C-94A3-47C9-9F41-515FF2652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أ.د/عزه عبدالله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998A494-E4CB-4AD7-B3C8-A42D1DA3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CFEF816-AFC7-472B-A7E4-1BD95E3E4258}"/>
              </a:ext>
            </a:extLst>
          </p:cNvPr>
          <p:cNvSpPr/>
          <p:nvPr/>
        </p:nvSpPr>
        <p:spPr>
          <a:xfrm>
            <a:off x="755375" y="707133"/>
            <a:ext cx="11025808" cy="5380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32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دور ا</a:t>
            </a:r>
            <a:r>
              <a:rPr lang="ar-SA" sz="32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لإنسان  فى تفاقم الفيضانات و زيادة </a:t>
            </a:r>
            <a:r>
              <a:rPr lang="ar-EG" sz="32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أخطارها:</a:t>
            </a: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C00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زيادة نسبة مساحة الأسطح غير 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C00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C00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منفذه داخل الحوض من طرق وأبنية مما يؤدى الى زيادة معدلات الجريان السطحى باتجاه النهر وحدوث الفيضان . 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CC0099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إقتطاع الثنيات ، يؤدى إلى إستقامة النهر وقصر مجراه مما يؤدى إلى زيادة التدفق المائى نحو النهر . 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إزالة الغابات ، وحفر المصارف يؤدى إلى زيادة التدفق المائى نحو القنوات النهرية مما يعرضها للفيضان . 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indent="-3429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تحدث الفيضانات الفجائية التى تسبب الكوارث بسبب تهدم أحد السدود أو الخزانات الطبيعية الضخمة .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ar-EG" sz="32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النتائج المترتبه على حدوث الفيضانات:</a:t>
            </a:r>
            <a:endParaRPr lang="en-US" sz="3200" b="1" u="sng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C00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ينشأ عن حدوث الفيضانات تعرية التربة ، ونحت الصخور ، وفاه أعداد كبيرة من السكان المقيمة على ضفاف النهر ، تدمير الطرق والمنشأت العمرانية المقامة على ضفاف النهر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CC0099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724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73532" y="1004658"/>
            <a:ext cx="4486656" cy="526297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 rtl="1"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إقامة الحواجز والسدود ، لمنع الفيضانات فى المدن خاصة الساحلية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عدم إقامة مرافق ومناطق سكنية ذات قيمة إقتصادية فى المناطق التى يحتمل تعرضها للفيضانات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إتخاذ التدابير اللازمة لتوفير الوسائل الوقائية لمواجهه أثار الفيضانات من أجهزة الإنذار ، والإخلاء السريع ، وإقامة مناطق إيواء صحية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إتخاذ التدابير لمواجهه الأمراض ونفشى الأوبئة فى المن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ـــ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اطق المنكوبة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تجميع ودراسة البيانات الهيدرولوجية المتوفرة عن المجرى للإستفادة منها فى تحديد فرصة حدوث الفيضان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6D22C0-C3A3-47F5-AD7F-4FFD6D7B7B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1812" y="6315735"/>
            <a:ext cx="1146283" cy="370396"/>
          </a:xfrm>
        </p:spPr>
        <p:txBody>
          <a:bodyPr/>
          <a:lstStyle/>
          <a:p>
            <a:fld id="{E6EBD4C0-FC80-44D2-8F9A-14145B325601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7F06C6-7EFC-4D8C-997A-21BF3A105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أ.د/عزه عبدالله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CABA9A-A073-404A-87EA-260B2FCE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DADD289-C45C-4F0D-88C3-E574AAB20D8E}"/>
              </a:ext>
            </a:extLst>
          </p:cNvPr>
          <p:cNvSpPr/>
          <p:nvPr/>
        </p:nvSpPr>
        <p:spPr>
          <a:xfrm>
            <a:off x="4153004" y="146841"/>
            <a:ext cx="7507184" cy="741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</a:pPr>
            <a:r>
              <a:rPr lang="ar-SA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الإجراءات التى يمكن إتباعها لمواجهه أخطار الفيضانات</a:t>
            </a:r>
            <a:endParaRPr lang="en-US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6927" y="1127768"/>
            <a:ext cx="6172813" cy="50167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SA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الجفاف </a:t>
            </a:r>
            <a:endParaRPr lang="en-US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تعد ظاهرة الجفاف التى تتعرض لها مناطق مختلفة من العالم خلال فترات غير محدوده ، من أخطر المشكلات البيئية التى تحل بتلك المناطق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 algn="just" rtl="1"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ينتج عن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الجفاف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نقص شديد فى المحاصيل الزراعية وتدمير للأحياء الحيوانية والنباتية وهجرات جماعية لسكان تلك المناطق المنكوبة بالجفاف بإتجاه مناطق أخرى تتوفر بها موارد المياه . 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أكثر مناطق العالم تعرضاً لأخطار الجفاف دول الساحل الأفريقى موريتانيا ومالى والنيجر وبوركينافاسو وتشاد والسودان ، فهذا النطاق عادة ما يتميز بتذبذب واضح فى كميات الأمطار الساقطة ، مع ما يصاحب ذلك من ظروف بشرية متدنية ، مما يساعد على تفاقم حدة الجفاف . 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953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2428" y="1059011"/>
            <a:ext cx="11374284" cy="452431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تتأثر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مصر كثيراً بنقص فى المياه فيما يعرف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بالجفاف الهيدرولوجى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وتأثرها بما يتعرض له نطاق الساحل الأفريقى من احتباس أو نقص فى المطر مثلما حدث فى عام 1979 . 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يرجع حدوث الجفاف إلى عدة عوامل منها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عوامل ميترولوجية ترتبط بالتذبذب فى كميات الأمطار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عوامل بشرية ترجع إلى سؤ إستخدام الإنسان لموارد البيئة الطبيعية والتى تتمثل فى 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إزالة مساحات كبيرة من الغطاء النباتى الطبيعى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زيادة نسبة الغبار فى طبقات الجو السفلى 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الارتفاع المطرد فى درجات الحرارة على سطح الأرض . 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EFC2C88-0D31-42C8-8686-DD64422C35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8553" y="6130537"/>
            <a:ext cx="1146283" cy="370396"/>
          </a:xfrm>
        </p:spPr>
        <p:txBody>
          <a:bodyPr/>
          <a:lstStyle/>
          <a:p>
            <a:fld id="{33C934F4-20DC-4D0B-A8F4-D2C9393BFA92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C4B5F12-A0FA-4440-937D-22FFBDC65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dirty="0"/>
              <a:t>أ.د/عزه عبدالله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F062B8D-DB1F-4109-9BC8-7872526AB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252CC74-4A8A-47D9-AC64-71372A25DDD5}"/>
              </a:ext>
            </a:extLst>
          </p:cNvPr>
          <p:cNvSpPr/>
          <p:nvPr/>
        </p:nvSpPr>
        <p:spPr>
          <a:xfrm>
            <a:off x="5061945" y="153961"/>
            <a:ext cx="17235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الجفاف</a:t>
            </a:r>
            <a:endParaRPr lang="en-US" sz="3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0132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7160" y="171869"/>
            <a:ext cx="11346287" cy="6211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 rtl="1">
              <a:lnSpc>
                <a:spcPct val="150000"/>
              </a:lnSpc>
            </a:pPr>
            <a:r>
              <a:rPr lang="ar-SA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إرتفاع درجة حرارة الأرض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66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indent="457200" algn="just" rtl="1">
              <a:lnSpc>
                <a:spcPct val="150000"/>
              </a:lnSpc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اهتم العلماء المتخصصون فى الدراسات المناخية بمحاولة رسم صورة متكاملة لمناخ الأرض على مدى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الخمسين مليون سنة الأخيرة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من عمر كوكبنا.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indent="457200" algn="just" rtl="1">
              <a:lnSpc>
                <a:spcPct val="150000"/>
              </a:lnSpc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أوضحت الدراسات المناخية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تكرارية تعرض الأرض لتغيرات مناخية متتالية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، فمن الثابت أن الأرض تعرضت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ل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أول عصر جليدى منذ ما يقــــرب من 20 مليون سنة مضت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، وتوالت بعد ذلك عصور جليدية أخرى بشكل دورى شبه منتظم.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indent="457200" algn="just" rtl="1">
              <a:lnSpc>
                <a:spcPct val="150000"/>
              </a:lnSpc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قدر العلماء أن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كل عصر جليدى كان يستغرق 90.000 سنة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، وكان يفصل بين كل فترتين جليديتين فترة دفيئة يتراوح طولها بين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10.000 و 12.500 سنة. </a:t>
            </a:r>
            <a:endParaRPr lang="en-US" sz="2400" b="1" u="sng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indent="457200" algn="just" rtl="1">
              <a:lnSpc>
                <a:spcPct val="150000"/>
              </a:lnSpc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كانت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آخر الفترات الجليدية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التى شهدها كوكبنا منذ ما يقرب من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عشرة آلاف عام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، مما يعنى إننا نعيش الآن فترة دفيئة بلغت ذروتها الحرارية فى الحقبة الممتدة بين عامى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5000 و 3000 قبل الميلاد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، وهى الفتــــرة التى تكونت خــــلالها أغلــــب الصحارى الرئيسية مثل الصحراء الكبرى وصحراء بلاد العرب. 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94CC8C2-474E-4A1F-8501-BEE72B1FD9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8553" y="6315735"/>
            <a:ext cx="1146283" cy="370396"/>
          </a:xfrm>
        </p:spPr>
        <p:txBody>
          <a:bodyPr/>
          <a:lstStyle/>
          <a:p>
            <a:fld id="{57069C0B-1CF2-4922-8D17-9B80CB1234C7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A0C3B58-E46B-49F0-A755-C5510A7CA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02464" y="6321006"/>
            <a:ext cx="7619999" cy="365125"/>
          </a:xfrm>
        </p:spPr>
        <p:txBody>
          <a:bodyPr/>
          <a:lstStyle/>
          <a:p>
            <a:r>
              <a:rPr lang="ar-EG" dirty="0"/>
              <a:t>أ.د/عزه عبدالله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57A05B9-0E36-4D8C-88F0-A6124DDA1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951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47499" y="620514"/>
            <a:ext cx="11807687" cy="4642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أسباب </a:t>
            </a:r>
            <a:r>
              <a:rPr lang="ar-SA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حدوث التغيرات المناخية </a:t>
            </a:r>
            <a:endParaRPr lang="ar-EG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indent="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تغير فى درجة ميل محور الأرض، مما يؤدى إلى اختلاف العلاقة بين الصيف والشتاء.</a:t>
            </a:r>
            <a:r>
              <a:rPr 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R="0" lvl="0" indent="4572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حدوث تغير فى مدار الأرض حول الشمس، وهذا يؤدى إلى تغير فى كمية الإشعاع الشمسى التى تصل من الشمس إلى سطح الأرض.</a:t>
            </a:r>
            <a:r>
              <a:rPr 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R="0" lvl="0" indent="4572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حدوث تغير فى قوة الرياح مما يؤدى إلى حـــدوث زحزحة لنطاقات الضغط الجوى مما ينتج عنه تغير مناخى.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indent="4572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تغيرات فى البقع الشمسية </a:t>
            </a:r>
            <a:r>
              <a:rPr 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Sun Spots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، مما يترتب عليه اختلاف فى مقدار الأشعة الشمسية و طبيعتها.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indent="4572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زيادة نسبة الغبار والرماد البركانى فى الغلاف الجوى.</a:t>
            </a:r>
            <a:r>
              <a:rPr 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R="0" lvl="0" indent="4572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حدوث تغير فى نسبة تركز الأوزون فى طبقات الغلاف الجوى.</a:t>
            </a:r>
            <a:r>
              <a:rPr 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0885585-5528-4BDC-A5D2-5C872E18B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2555-3D1F-459C-8224-7076E6561E33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E6729BC-744B-4396-A019-9E2D1F6FB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237486"/>
            <a:ext cx="7619999" cy="365125"/>
          </a:xfrm>
        </p:spPr>
        <p:txBody>
          <a:bodyPr/>
          <a:lstStyle/>
          <a:p>
            <a:r>
              <a:rPr lang="ar-EG" dirty="0"/>
              <a:t>أ.د/عزه عبدالله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3575D04-153A-4790-ABA5-C0004C879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23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4349" y="3922720"/>
            <a:ext cx="107323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rtl="1">
              <a:lnSpc>
                <a:spcPct val="150000"/>
              </a:lnSpc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مع حدوث العواصف الأعصارية تتراكم السحب ثم يتبعها تساقط الثلوج ثم الأمطار الممزوجة بالثلج ثم المطر ، ثم تنخفض السحب وترتفع درجة الحرارة نسبياً وقد تحدث العواصف الرعدية وتشتد سرعة الرياح 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،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وعند مرور الجبهة الباردة من الأعصار تنخفض درجة الحرارة وتقل نسبة الرطوبة وبعدها يصفو الجو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4349" y="321734"/>
            <a:ext cx="1035890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180340" indent="-359410" algn="ctr" rtl="1">
              <a:spcBef>
                <a:spcPts val="0"/>
              </a:spcBef>
              <a:spcAft>
                <a:spcPts val="0"/>
              </a:spcAft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الأعاصير </a:t>
            </a:r>
            <a:r>
              <a:rPr 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 Cyclones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80340" indent="-359410" algn="ctr" rtl="1">
              <a:spcBef>
                <a:spcPts val="0"/>
              </a:spcBef>
              <a:spcAft>
                <a:spcPts val="0"/>
              </a:spcAft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 rtl="1">
              <a:lnSpc>
                <a:spcPct val="150000"/>
              </a:lnSpc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تحدث الأعاصير نتيجة لتقابل كتلتين هوائيتين مميزتين تفصل بينهما جبهات دفيئة أو باردة ونتيجة لذلك يحدث إنخفاض جوى تندفع منة الرياح من الأطراف نحو الداخل . وتدور الرياح فى الأعصار بسرعة قد تصل إلى 20 كم / فى الساعة ويتحرك الأعصار برمتة فى إتجاة الرياح السائدة .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7200" algn="just" rtl="1">
              <a:lnSpc>
                <a:spcPct val="150000"/>
              </a:lnSpc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تبلغ معدل سرعة تحرك الأعصار من منطقة إلى إخرى ما بين 500 إلى 700 ميل / اليوم . ويكون الأعصار مصحوباً بالسحب وسقوط الأمطار وإضطراب الطقس. 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66FF33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8B27A98-AF82-4F60-86E4-49753AB0D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62310-C6D9-4A5E-AB9F-DCA7310F1434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27D0B3-63CA-4CAA-B932-1E52D7CA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أ.د/عزه عبدالله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DD9CF52-7100-4422-89C3-2A7E59047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381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76701" y="369220"/>
            <a:ext cx="8852452" cy="61195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مناخ القرن العشرين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indent="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شهد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القرن العشرين ارتفاعاً كبيراً فى درجات الحرارة.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indent="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توصل العلماء إلى أن درجة حرارة جو الأرض كانت تتغير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بمعدل ربـع درجة مئوية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فى القرن قبل عام 1880م، ثم وصل التغير إلى ما يعادل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درجة مئــــوية تقريباً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منذ هذا الوقت حتى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منتصف القرن العشرين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indent="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السنوات الخمسين الأخيرة هى الأعـــلى حرارة طوال الألف عام الماضي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indent="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يعتبر عامى 2000 - 2001 أكثر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السنوات حرارة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بالمقارنة بمتوسط حرارة الفترة من 1961 – 1990.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indent="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من المنتظر أن يصل الارتفاع فى درجة حرارة الجو إلى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مـــــا يتراوح بين درجتين وخمس درجات مئوية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بحلول عام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2050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م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، كما يتوقع العلماء أن درجات الحرارة فى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المناطق الاستوائية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ستزداد أكثر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من خمس درجات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2769"/>
            <a:ext cx="2955235" cy="3866667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4CE49DA-6A23-43F5-9050-B4F0352EE0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08952" y="6354741"/>
            <a:ext cx="1146283" cy="370396"/>
          </a:xfrm>
        </p:spPr>
        <p:txBody>
          <a:bodyPr/>
          <a:lstStyle/>
          <a:p>
            <a:fld id="{06FBF7D9-4986-4387-8010-BB2B95B6C759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C90CABE-887F-465D-80C2-EB90AC391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847" y="6354741"/>
            <a:ext cx="7619999" cy="365125"/>
          </a:xfrm>
        </p:spPr>
        <p:txBody>
          <a:bodyPr/>
          <a:lstStyle/>
          <a:p>
            <a:r>
              <a:rPr lang="ar-EG" dirty="0"/>
              <a:t>أ.د/عزه عبدالله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03F21F8-B86A-47A7-BD89-05F96794D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744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94739" y="210256"/>
            <a:ext cx="5804077" cy="58169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 rtl="1">
              <a:lnSpc>
                <a:spcPct val="150000"/>
              </a:lnSpc>
            </a:pPr>
            <a:r>
              <a:rPr lang="ar-E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ar-SA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أسباب </a:t>
            </a:r>
            <a:r>
              <a:rPr lang="ar-SA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ارتفاع درجات حرارة الأرض</a:t>
            </a:r>
            <a:endParaRPr lang="en-US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indent="4572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النمو الحضرى وإقامة المبانى الحديثة ومد الطرق الأسفلتية التى تختزن الحرارة، الأمر الذى يؤدى إلى تناقص درجات الحرارة فى المدن الكبرى كلما تحركنا من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مركزها إلى أطرافها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R="0" lvl="0" indent="4572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الإفراط فى استهلاك الوقود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وما يترتب عليه من انطلاق الحرارة فى الجو، مما يؤدى إلى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تكوين قبة حرارية فوق كل تجمع مدنى كبير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، وهذا يفسر الذوبان السريع للثلوج فى المنطقة التى يحتلها المجمع المدنى الصناعى الذى تمثله العاصمة البريطانية.</a:t>
            </a:r>
            <a:r>
              <a:rPr 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22D7269-CB9E-4EDF-A793-C8AC4FB3D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F0928-D218-4F3D-A79B-61316AA130A2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8FC07C2-9BB6-4E54-8CE0-DEB1E094E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dirty="0"/>
              <a:t>أ.د/عزه عبدالله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7312000-3105-41A6-920F-0E691F5C7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DC7C5D3-F580-48CF-BC5E-EBE67BB005A7}"/>
              </a:ext>
            </a:extLst>
          </p:cNvPr>
          <p:cNvSpPr/>
          <p:nvPr/>
        </p:nvSpPr>
        <p:spPr>
          <a:xfrm>
            <a:off x="382011" y="435078"/>
            <a:ext cx="5514349" cy="60016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just" rt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زيادة نسبة غاز ثانى أكسيد الكربون فى الجو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، ويصف العلـــماء غاز ثانى أكســـــيد الكربون بأنه "صــــوبة الأرض" </a:t>
            </a:r>
            <a:r>
              <a:rPr 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Green house of the Earth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لأنه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يسمـــح للمـــوجات الشمســـية القصيرة بالوصول إلى سطح الأرض، ويمتص الموجات الشمسية الطويلة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التى تنبعث من سطح الأرض، ومعنى ذلك أن غـــاز ثانى أكسيد الكربون له قدرة تصيد دفئ الشمس وحرارتها. </a:t>
            </a:r>
          </a:p>
          <a:p>
            <a:pPr marL="342900" indent="-342900" algn="just" rtl="1"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ينتج غاز ثانى أكسيد الكربون عن ناتج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تحــــلل المــواد العضوية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، ومن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عمليات تجوية الصخور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،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واستهلاك مصادر الطاقة العضوية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 algn="just" rtl="1"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يقدر العلماء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كمية ثانى أكسيد الكربون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التى أضافها الإنسان إلى الغلاف الغازى بنحو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360 بليون طن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أى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بزيادة قدرها 10%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عما كانت عليه فى القرن الماضى،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ويتوقع الخبراء أن تتـــحقق زيـادة مضاعفة فى العشرين سنة القادمة.</a:t>
            </a:r>
            <a:r>
              <a:rPr 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7306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575" y="1049332"/>
            <a:ext cx="11441129" cy="286232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 rtl="1">
              <a:lnSpc>
                <a:spcPct val="150000"/>
              </a:lnSpc>
            </a:pP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ذوبان الغطاءات الجليدية القطبية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، فى عدة أماكن أخرى من العالم مثل مرتفعات جبال الألب بأوربا وجبال تيان شان بآسيا الصغرى.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indent="457200" algn="just" rtl="1">
              <a:lnSpc>
                <a:spcPct val="150000"/>
              </a:lnSpc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قدر العلماء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متوسط ارتفاع درجات الحرارة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فى ألاسكا وسيبيريا وبعض أجزاء من كندا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بنحو 4 درجات مئوية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، وفقد البحر المتجمد نحو 40% من طبقات جليده، وتراجع بنسبة 6% من المساحة التى كان يشغلها فى الثمانينات من القرن العشرين.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2575" y="4404117"/>
            <a:ext cx="7759192" cy="168757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 rtl="1">
              <a:lnSpc>
                <a:spcPct val="150000"/>
              </a:lnSpc>
            </a:pPr>
            <a:r>
              <a:rPr lang="ar-SA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حدوث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ارتفاع فى مناسيب مياه البحار والمحيطات العالمية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، قد يتراوح بين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20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و30سم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عن المناسيب الحالية حتى عام 2050م ، ويترتب على ذلك تعرض الأراضى الساحلية المنخفضة المنسوب لخطر الغرق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1767" y="4117290"/>
            <a:ext cx="3571429" cy="2383643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06220142-8AF2-42B4-9F49-2A70FF4C21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2725" y="6315735"/>
            <a:ext cx="1146283" cy="370396"/>
          </a:xfrm>
        </p:spPr>
        <p:txBody>
          <a:bodyPr/>
          <a:lstStyle/>
          <a:p>
            <a:fld id="{EE097B06-7C78-449C-8D46-2FFC19727FE9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0C12D4C2-6B69-42F5-BD91-228674AED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378522"/>
            <a:ext cx="7619999" cy="365125"/>
          </a:xfrm>
        </p:spPr>
        <p:txBody>
          <a:bodyPr/>
          <a:lstStyle/>
          <a:p>
            <a:r>
              <a:rPr lang="ar-EG" dirty="0"/>
              <a:t>أ.د/عزه عبدالله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28965178-901F-49DD-A070-5A7BBB9F2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ED133D2-7D79-403D-8F16-211144F1C346}"/>
              </a:ext>
            </a:extLst>
          </p:cNvPr>
          <p:cNvSpPr/>
          <p:nvPr/>
        </p:nvSpPr>
        <p:spPr>
          <a:xfrm>
            <a:off x="3984402" y="172053"/>
            <a:ext cx="4187365" cy="741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 rtl="1">
              <a:lnSpc>
                <a:spcPct val="150000"/>
              </a:lnSpc>
            </a:pPr>
            <a:r>
              <a:rPr lang="ar-SA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نتائج ارتفاع حرارة الأرض</a:t>
            </a:r>
            <a:endParaRPr lang="en-US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708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0061" y="1152907"/>
            <a:ext cx="11299904" cy="5427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 rtl="1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يؤدى ذوبان الغطاءات الجليدية إلى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تدهور الحياة البرية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، فذوبان الجليد يعنـــى حدوث تغير جوهرى للحيوانات البرية التى تعيش فى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البيئة القطبيـــة مثل الدب القطبى وطائر البطريك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. وقد ورد فى تقرير معهد مراقبة العالم أن ارتفـــاع حرارة الأرض قد يعرض نحو 11% من أنواع الطيــور، و25% من الثدييات، و34% من الأسمــــاك لخطـــــر الإنقراض.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حدوث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تغير فى نظام الطقس على سطح الأرض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، ويرتبط بذلك تغــــير توزيع الرياح، وتــــوزيعات المطــر، وقــد تحدث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عـــواصف مفاجئــــة وحـــادة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فى منــاطق مختلفة من العالم. 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يتوقع علماء البيئة مع تزايد ارتفاع درجات الحرارة على سطح الأرض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اختفاء القمـم الجليدية فى العــــالم فى أقل من 20 سنة،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ويرتبط بذلك تغيرات فى أنمــاط تســـاقط الأمطار، وحدوث فيضانات، واشـــتداد الأعـــاصير ومـــا يـــرتبط بذلك من تغـــــيرات واسعة فى الأنظمة البيئية.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358A6AE-294E-49BC-9EB0-5D6DB6442E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8553" y="6324808"/>
            <a:ext cx="1146283" cy="370396"/>
          </a:xfrm>
        </p:spPr>
        <p:txBody>
          <a:bodyPr/>
          <a:lstStyle/>
          <a:p>
            <a:fld id="{BE62CA45-B230-43EC-91A5-870AE23802B6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22C62C8-6322-472C-8F56-32D07B2E8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2221" y="6492875"/>
            <a:ext cx="7619999" cy="365125"/>
          </a:xfrm>
        </p:spPr>
        <p:txBody>
          <a:bodyPr/>
          <a:lstStyle/>
          <a:p>
            <a:r>
              <a:rPr lang="ar-EG" dirty="0"/>
              <a:t>أ.د/عزه عبدالله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93AAFDF-F2E2-4843-A82B-1B8C52965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5785DB3-5782-4C05-8610-0076B7F948EF}"/>
              </a:ext>
            </a:extLst>
          </p:cNvPr>
          <p:cNvSpPr/>
          <p:nvPr/>
        </p:nvSpPr>
        <p:spPr>
          <a:xfrm>
            <a:off x="4002317" y="132879"/>
            <a:ext cx="4187365" cy="741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 rtl="1">
              <a:lnSpc>
                <a:spcPct val="150000"/>
              </a:lnSpc>
            </a:pPr>
            <a:r>
              <a:rPr lang="ar-SA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نتائج ارتفاع حرارة الأرض</a:t>
            </a:r>
            <a:endParaRPr lang="en-US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728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913CAB6-CF4F-49EC-8D8E-922E0B405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6B12-4206-4C7A-AB82-4CEADB027EBE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69D5357-82DF-4E83-9AF6-E00797272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dirty="0"/>
              <a:t>أ.د/عزه عبدالله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FCC2DF2-B761-4445-B989-E184AF21A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8F183E5-445E-4EEE-8C48-EA708993A277}"/>
              </a:ext>
            </a:extLst>
          </p:cNvPr>
          <p:cNvSpPr/>
          <p:nvPr/>
        </p:nvSpPr>
        <p:spPr>
          <a:xfrm>
            <a:off x="674137" y="1152907"/>
            <a:ext cx="10986051" cy="5011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يعكس الجليد نحو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85% من أشعة الشمس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، ويؤدى ارتفاع درجـــة الحرارة وذوبان بعض الغطاءات الجليدية إلى امتصاص قدر كبير من أشعة الشمس، مما يترتب عليه تزايد فى ارتفاع درجات الحرارة.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يؤدى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انتشار الأشجار ذات اللون الداكن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فى الطقس الدافئ بالدائرة القطبية الشمـالية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زيادة أشعة الشمس التى يتم امتصاصها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، مما يؤدى إلى ذوبان الطبقة الدائمة التجمد من الغطاءات الجليدية، والتى يترتب عليها العديد من الأخطار البيئية. 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يترتب على ارتفاع درجات الحرارة على سطح الأرض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تقلص فى المحتوى الأرضى من الماء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، وحدوث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الجفــــاف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، ونقص الميــاه النقية اللازمة لحياة الإنسان، ويرى علماء البيئة أن ما يقرب م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ن أربعة مليار إنسان سيتأثرون بنقــص المياه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، ويترتب على ذلك ظهور الصراعات والحروب من أجل الحصول على المياه النقية. 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7CF04CD-599F-40C9-8964-693A53C963C2}"/>
              </a:ext>
            </a:extLst>
          </p:cNvPr>
          <p:cNvSpPr/>
          <p:nvPr/>
        </p:nvSpPr>
        <p:spPr>
          <a:xfrm>
            <a:off x="4002317" y="132879"/>
            <a:ext cx="4187365" cy="741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 rtl="1">
              <a:lnSpc>
                <a:spcPct val="150000"/>
              </a:lnSpc>
            </a:pPr>
            <a:r>
              <a:rPr lang="ar-SA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نتائج ارتفاع حرارة الأرض</a:t>
            </a:r>
            <a:endParaRPr lang="en-US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158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2276" y="976621"/>
            <a:ext cx="11543950" cy="493981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 rtl="1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يرتبط بارتفاع درجات الحرارة على سطح الأرض، ونقـــص مياه الأمطار زيادة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المساحات المعرضة للتصحر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، فى الوقت الذى تزداد فيه الحــاجة إلى المزيد من الإنتـــاج الزراعى والرعوى لمواجهة مشكلة التزايد السكانى العالمى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أوضحت 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دراسات أن التغير المنــــاخى الحالي يمثل عـــامل رئيســي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فى تبـــــديد الأوزون </a:t>
            </a:r>
            <a:r>
              <a:rPr lang="en-US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Ozone depletion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، وتعتبر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مركبـــــــات الكلورفلوركربون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هى العـــــامل الرئيسي فى تبديد الأوزون، ويؤثر ارتفاع درجات الحرارة على طبقة الغلاف الجوى التى تحت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و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ى على الأوزون ويتراوح ارتفاعها بين 9.7 إلى 48.3 كيلو متر.</a:t>
            </a:r>
            <a:r>
              <a:rPr 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تتســــارع عملية ذوبان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الجليد في القســـم الجنوبي من "غرينلاند" وانسيــابه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إلى ميــاه الأطلسي في العقد الأخير، مما يساهم حاليا في ارتفاع منسوب مياه الأنهـ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ر حول العالم أكثر مما كان مقدرا سابقا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89FF227-A410-4515-9246-3114AE579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3010-A570-4B32-AC17-2AC7F9548D59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68DD689-93C6-4748-9DCD-1AD819ECA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4829" y="6276239"/>
            <a:ext cx="7619999" cy="365125"/>
          </a:xfrm>
        </p:spPr>
        <p:txBody>
          <a:bodyPr/>
          <a:lstStyle/>
          <a:p>
            <a:r>
              <a:rPr lang="ar-EG" dirty="0"/>
              <a:t>أ.د/عزه عبدالله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797C981-7D1D-46CF-83F1-303A18B8B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4BC80B5-4343-408D-9089-346B2EF58417}"/>
              </a:ext>
            </a:extLst>
          </p:cNvPr>
          <p:cNvSpPr/>
          <p:nvPr/>
        </p:nvSpPr>
        <p:spPr>
          <a:xfrm>
            <a:off x="3764737" y="134741"/>
            <a:ext cx="4187365" cy="741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 rtl="1">
              <a:lnSpc>
                <a:spcPct val="150000"/>
              </a:lnSpc>
            </a:pPr>
            <a:r>
              <a:rPr lang="ar-SA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نتائج ارتفاع حرارة الأرض</a:t>
            </a:r>
            <a:endParaRPr lang="en-US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4664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2A7949-1C05-4CA5-875E-8E5F8F5F8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2F9F-298F-45D4-9AAE-FD7F83773BD9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444AB9-2751-498A-89FF-6A8085205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1812" y="6423060"/>
            <a:ext cx="7619999" cy="365125"/>
          </a:xfrm>
        </p:spPr>
        <p:txBody>
          <a:bodyPr/>
          <a:lstStyle/>
          <a:p>
            <a:r>
              <a:rPr lang="ar-EG"/>
              <a:t>أ.د/عزه عبدالله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10CFF7-535E-4708-AB40-E71218344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211D9BB-6CAD-4DFE-96C9-A5E126EB0B80}"/>
              </a:ext>
            </a:extLst>
          </p:cNvPr>
          <p:cNvSpPr/>
          <p:nvPr/>
        </p:nvSpPr>
        <p:spPr>
          <a:xfrm>
            <a:off x="1030792" y="912374"/>
            <a:ext cx="10765773" cy="22415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dk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التصحر هو إمتداد مكانى للظروف الصحراوية فى إتجاة المناطق الرطبة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dk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 algn="just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تمثل خطورة التصحر فى أن 14 % من مجموع سكان العالم يهددهم خطر التصحر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dk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يضم العالم الإسلامى 58% من جملة المناطق المتصحرة فى العالم ، وهى تمثل 86 % من جملة مساحة العالم الإسلامى. 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dk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AD55E15-6D76-4E32-8853-27ED48446A83}"/>
              </a:ext>
            </a:extLst>
          </p:cNvPr>
          <p:cNvSpPr/>
          <p:nvPr/>
        </p:nvSpPr>
        <p:spPr>
          <a:xfrm>
            <a:off x="5132424" y="327599"/>
            <a:ext cx="152958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التصحر</a:t>
            </a:r>
            <a:endParaRPr lang="en-US" sz="3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41949" y="3475631"/>
            <a:ext cx="6096000" cy="334957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مظاهر التصحر:</a:t>
            </a:r>
            <a:endParaRPr lang="ar-EG" sz="2400" b="1" u="sng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dk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تعرية الطبقة العالية من التربة.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dk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عودة نشاط الكثبان الرملية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تناقص الغطاء النباتى وتدهور نوعيتة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66FF33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تملح التربة الزراعية وزيادة قلويتها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dk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زيادة كمية الأتربة فى الهواء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dk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5626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8774" y="572778"/>
            <a:ext cx="11075830" cy="5196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 rtl="1">
              <a:lnSpc>
                <a:spcPct val="150000"/>
              </a:lnSpc>
            </a:pPr>
            <a:r>
              <a:rPr lang="ar-SA" sz="32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أسباب التصحر</a:t>
            </a:r>
            <a:endParaRPr lang="en-US" sz="3200" b="1" u="sng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75945" algn="r"/>
              </a:tabLst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dk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يعتبر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عامل المناخ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dk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من أهم العوامل المسئولة عن التصحر وخاصة فى المناطق الجافة وتتمثل هذه الخصائص المناخية فيما يلى : 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dk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indent="4572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75945" algn="r"/>
              </a:tabLst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قلة كمية الأمطار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indent="4572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75945" algn="r"/>
              </a:tabLst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إنخفاض القيمة الفعلية الأمطار نتيجة لإرتفاع معدلات التبخر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indent="4572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75945" algn="r"/>
              </a:tabLst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تذبذب كمية الأمطار مما يؤدى إلى عدم إستقرار النظم البيئية وزيادة حساسيتها لأى ضغط ولو محدود على موارد البيئة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indent="4572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75945" algn="r"/>
              </a:tabLst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تعرض المناطق الجافة لفترات إنحباس الأمطار تستمر كل فترة بضع سنوات متتالية وبصورة تكاد تكون تكرارية . ولكن عشوائية . وتسهم هذه الفترات الجافة فى تدمير الطاقة البيولوجية وإشاعة الظروف الصحراوية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69792B6-3D58-4336-A082-EB679074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83D8-6242-4A33-91A6-1ADDECA64326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A480F7F-DD87-478F-8416-34AF9D863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أ.د/عزه عبدالله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99DBCA0-7572-498D-A1FC-7D9D1F979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36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112F7E4-8197-4E57-B837-BE46191A2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6B12-4206-4C7A-AB82-4CEADB027EBE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24BF0A3-AE09-4707-A727-B0E4E3D96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أ.د/عزه عبدالله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4418C44-2E45-4B49-9059-34CF8C717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11B2BDD-8E8D-475F-AF21-FAD0374A4FE3}"/>
              </a:ext>
            </a:extLst>
          </p:cNvPr>
          <p:cNvSpPr/>
          <p:nvPr/>
        </p:nvSpPr>
        <p:spPr>
          <a:xfrm>
            <a:off x="6375043" y="761564"/>
            <a:ext cx="5529843" cy="59093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0" lvl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75945" algn="r"/>
              </a:tabLst>
            </a:pPr>
            <a:r>
              <a:rPr lang="ar-SA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الإنسان صانع التصحر ، حيث تؤدى الزيادة السكانية إلى تكثيف إستخدام الأرض الريفية وسوء إستخدام البيئة ، وإستهلاك الموارد البيئية نتيجة للإستخدام المفرط للأرض مما يؤدى إلى سرعة تدهور الغطاء النباتى والتربة وموارد المياه ، كما يؤدى الإفراط فى قطع الأشجار إلى حدوث الجفاف . ويؤدى كل من الرعى الجائر والزراعة الجائرة إلى تدهور التربة وتعريتها ، وإنخفاض إنتاجية التربة 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DD240B2-146C-48E6-A100-4692CBF008D6}"/>
              </a:ext>
            </a:extLst>
          </p:cNvPr>
          <p:cNvSpPr/>
          <p:nvPr/>
        </p:nvSpPr>
        <p:spPr>
          <a:xfrm>
            <a:off x="8018457" y="0"/>
            <a:ext cx="2582758" cy="741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ctr" rtl="1">
              <a:lnSpc>
                <a:spcPct val="150000"/>
              </a:lnSpc>
            </a:pPr>
            <a:r>
              <a:rPr lang="ar-SA" sz="32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أسباب التصحر</a:t>
            </a:r>
            <a:endParaRPr lang="en-US" sz="3200" b="1" u="sng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97735" y="817259"/>
            <a:ext cx="4167156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 rtl="1"/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dk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طرق مكافحة التصحر </a:t>
            </a:r>
            <a:endParaRPr lang="en-US" sz="2400" b="1" u="sng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dk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indent="457200" algn="just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تطوير المحطات المناخية ودعم التنسيق بين شبكات محطات الأرصاد الجوية والدراسات الهيدرولوجية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indent="457200" algn="just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dk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إجراء مسح بيئى شامل لرصد حركة الكثبان الرملية ، ومسح المياه الجوفية بإستخدام صور الأقمار الصناعية . 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dk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indent="457200" algn="just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ضبط الإستخدام الرعوى ، والتخطيط وضبط الزراعة المطرية . والإهتمام بزراعة الأشجار ، وسن القوانين التى تمنع قطع الأشجار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indent="457200" algn="just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dk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ضبط إستخدام المياه ، وتقنية إستخدامها بحيث تتفق مع الحاجة الفعلية للمحاصيل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dk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720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89212" y="2463328"/>
            <a:ext cx="6676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e_Granada" panose="02060603050605020204" pitchFamily="18" charset="-78"/>
                <a:cs typeface="ae_Granada" panose="02060603050605020204" pitchFamily="18" charset="-78"/>
              </a:rPr>
              <a:t>نشكركم على حسن الاستماع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e_Granada" panose="02060603050605020204" pitchFamily="18" charset="-78"/>
              <a:cs typeface="ae_Granada" panose="02060603050605020204" pitchFamily="18" charset="-78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53D9EE5-3BC9-496B-8580-D6167F653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6B80-3076-4F7F-8C7A-F37359C955E6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101BC50-0554-469B-814D-4910A5E22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أ.د/عزه عبدالله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FCB0073-0576-4FDA-A779-EF1FC988A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401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9246" y="143327"/>
            <a:ext cx="11449318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180340" indent="-359410" algn="ctr" rtl="1">
              <a:spcBef>
                <a:spcPts val="0"/>
              </a:spcBef>
              <a:spcAft>
                <a:spcPts val="0"/>
              </a:spcAft>
            </a:pPr>
            <a:r>
              <a:rPr lang="ar-SA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العواصف الرعدية  </a:t>
            </a:r>
            <a:endParaRPr lang="en-US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80340" indent="-359410" algn="ctr" rtl="1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 Thunder   storms </a:t>
            </a:r>
            <a:r>
              <a:rPr lang="ar-SA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 rtl="1">
              <a:lnSpc>
                <a:spcPct val="150000"/>
              </a:lnSpc>
            </a:pPr>
            <a:r>
              <a:rPr 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 rtl="1">
              <a:lnSpc>
                <a:spcPct val="150000"/>
              </a:lnSpc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وهى أكثر أنواع العواصف شيوعاً ، ويرتبط حدوثها دائماً بالهواء غير المستقر والتيارات الهوائية الرأسية القوية .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7200" algn="just" rtl="1">
              <a:lnSpc>
                <a:spcPct val="150000"/>
              </a:lnSpc>
            </a:pP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العوامل التى تؤدى إلى حدوث العواصف الرعدية :</a:t>
            </a:r>
            <a:endParaRPr lang="en-US" sz="2400" b="1" u="sng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تسخين الهواء الرطب فوق سطح يابس ساخن وصعود الهواء الدفئ الرطب إلى أعلى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مرور هواء بارد رطب فوق مياه دفيئة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إضطرار هواء غير مستقر إلى الصعود إلى أعلى عند مقابلتة لحواجز جبلية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برودة الهواء فى طبقاتة العليا . 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 rtl="1">
              <a:lnSpc>
                <a:spcPct val="150000"/>
              </a:lnSpc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ويتميز التساقط الذى يحدث نتيجة للعواصف الرعدية بأنه تساقط ثقيل ويتألف من قطرات كبيرة من المطر ، وقد يسقط البرد </a:t>
            </a:r>
            <a:r>
              <a:rPr 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 Hail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إذا كانت التيارات الهوائية الصاعدة قوية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A5B3E4B-D9CB-4441-B00F-CF59B04FF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C61D-DC8C-433B-A7D6-7B85A5A3FD5D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7A15934-05BB-4C3B-9780-F238DE042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أ.د/عزه عبدالله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7A487E3-9948-49CA-9126-7935FA050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79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3934" y="1528480"/>
            <a:ext cx="11224592" cy="44646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sz="2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عادة ما يرتبط بالعواصف الرعدية حدوث الرعد والبرق . </a:t>
            </a:r>
            <a:endParaRPr lang="ar-EG" sz="2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sz="2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ينتج</a:t>
            </a:r>
            <a:r>
              <a:rPr lang="ar-SA" sz="2400" b="1" u="sng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البرق </a:t>
            </a:r>
            <a:r>
              <a:rPr lang="ar-SA" sz="2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عن شحنات الكهرباء الأستاتيكية التى تتكون عندما تتفتت قطرات الماء بعنف فى التيارات الهوائية الصاعدة السريعة ، وقد تنتقل هذه الموجات الكهربائية افقياً من سحابة إلى إخرى ، أو رأسياً من قاعدة السحاب نحو سطح الأرض . </a:t>
            </a:r>
            <a:endParaRPr lang="ar-EG" sz="2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sz="2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فى هذه الحالة فإن البرق يكون خطراً على الإنسان والحيوان حيث تحدث </a:t>
            </a:r>
            <a:r>
              <a:rPr lang="ar-SA" sz="2400" b="1" u="sng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الصواعق</a:t>
            </a:r>
            <a:r>
              <a:rPr lang="ar-SA" sz="2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التى قد تسبب الموت أو تسبب الحرائق . </a:t>
            </a:r>
            <a:endParaRPr lang="ar-EG" sz="2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sz="2400" b="1" u="sng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الرعد </a:t>
            </a:r>
            <a:r>
              <a:rPr lang="ar-SA" sz="2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فهو صوت إنفجارى ينشأ عندما يتمدد الهواء فجأة نتيجة لدفئة ، بفعل حرارة البرق ، ثم برودتة وتقلصة بسرعة.</a:t>
            </a:r>
            <a:endParaRPr lang="en-US" sz="2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35203" y="288530"/>
            <a:ext cx="3062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e_Granada" panose="02060603050605020204" pitchFamily="18" charset="-78"/>
                <a:cs typeface="ae_Granada" panose="02060603050605020204" pitchFamily="18" charset="-78"/>
              </a:rPr>
              <a:t>الرعد والبرق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e_Granada" panose="02060603050605020204" pitchFamily="18" charset="-78"/>
              <a:cs typeface="ae_Granada" panose="02060603050605020204" pitchFamily="18" charset="-78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CBD1FFD-A170-4072-B6E9-4A1C5B3BC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8834-9CDE-42C9-B53E-FC7D89705CD8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6E773B2-DE1A-43DA-BAF7-DBF4176F1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أ.د/عزه عبدالله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7B71A14-0C51-480F-AC01-80A2EBBF4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2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4700" y="0"/>
            <a:ext cx="119473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 rtl="1">
              <a:lnSpc>
                <a:spcPct val="150000"/>
              </a:lnSpc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ar-SA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تأثير المنخفضات الجوية على القسم الشمالى لمصر 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7200" algn="just" rtl="1">
              <a:lnSpc>
                <a:spcPct val="150000"/>
              </a:lnSpc>
            </a:pPr>
            <a:r>
              <a:rPr lang="ar-EG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علامات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إقتراب المنخفض الجوى 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إنخفاض فى الضغط الجوى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و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إرتفاع درجة الحرارة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        </a:t>
            </a: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هبوب الرياح حاملة معها هواء جاف فى فصل الشتاء ، شديد الجفاف والحرارة ومحمل بالرمال والاتربة فى فصل الربيع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ع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ادة ما يكون المنخفض م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ص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حوب بسحب ، وتسقط أمطار خفيفة فى أول الأمر ، ثم تشتد سقوطها عند مرور الجبهة الدافئة للمنخفض 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أثناء مرور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المنخفض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يتحسن الجو تحسنا نسبيا ، وقد تسقط أمطار خفيفة على شكل رذاذ ،  وتظل درجة الحرارة مرتفعة يوما أو جزء من اليوم 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تاتى بعد ذلك الجبهه الباردة ويضطرب الجو وتشتد سرعة الرياح الباردة ، وتسقط الأمطار بغزارة شديدة ويصحبها غالبا حدوث برق ورعد ويؤدى كل ذلك الى حدوث سيول جارفة ، ويستمر ذلك فترة تختلف من يوم إلى عدة ايام على حسب قوى الضغط المصاحبة للمنخفض الجوى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D05086D-C566-4970-B350-6B7118ADD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FC42-E6D7-43A8-AED9-3E1D8EA39230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1A2AFB1-8D3A-4B14-A629-D09686EC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أ.د/عزه عبدالله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49FF1C4-8F9F-4D91-93AB-3012789E0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8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5394" y="705524"/>
            <a:ext cx="107954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 rtl="1">
              <a:lnSpc>
                <a:spcPct val="150000"/>
              </a:lnSpc>
            </a:pPr>
            <a:r>
              <a:rPr lang="ar-SA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العواصف الرملية</a:t>
            </a:r>
            <a:endParaRPr lang="en-US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هى حركة مجموعة من الحبيبات الصلبة المنتشرة فى الهواء بسرعة عالية 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ق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د تصل درجة تركيز حبيبات الرمال  فى العاصفة الواحدة إلى عشرات الآلاف ومئاتها فى المناطق الصحراوية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من أنواع العواصف الرملية " الخماسين " وهى رياح محلية جنوبية حارة متربة تهب من الصحراء الغربية شمالاً نحو القسم الشمالى من مصر  ورياح السموم وتتعرض لها شبة الجزيرة العربية ، والقبلى على ليبيا . 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يرجع حدوث العواصف الرملية إلى زيادة سرعة الرياح مع نشاط التيارات الرأسية أو الحركة غير الإنسيابية فوق الصحارى وتسبب أعنف حالات العواصف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A7F5539-1F90-4D12-89D1-68A96BE5F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D555-258F-4163-AB1B-69A2AE67F341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6CFC65-B18C-41C5-A5F2-A81FF68C4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أ.د/عزه عبدالله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6DA531-AE76-4CF8-85F1-72BBAF24C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560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8639" y="646162"/>
            <a:ext cx="1081052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إقتلاع الأشجار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إنعدام الرؤية كلياً 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تعطل حركة المرور إغلاق الموانى والمطارات 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حوادث سيارات 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قتل عدد من الضحايا إلى جانب الخسائر المادية ، وآثارها السيئة على صحة الإنسان خاصة مرضى الصدر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96920" y="122942"/>
            <a:ext cx="3802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CS  Symbols" pitchFamily="2" charset="2"/>
              </a:rPr>
              <a:t>نتائج العواصف الرمليه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CS  Symbols" pitchFamily="2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4949" y="4102079"/>
            <a:ext cx="11547566" cy="2241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rtl="1">
              <a:lnSpc>
                <a:spcPct val="150000"/>
              </a:lnSpc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ويمكن التخفيف من الآثار الضارة للعواصف الرملية من خلال توقع حدوثها من قبل هيئة الأرصاد الجوية ، ويتم معرفة ذلك من خلال دراسة صور الأقمار الصناعية وتوجيه تحذير للسكان فى المحافظات المتضررة منها وللمزارعين . إلى جانب ذلك يتم إغلاق الطرق الصحراوية والمطارات وقت حدوث هذا النوع من العواصف . ومن الضرورى زراعة سياج من الأشجار وخاصة أشجار الجازورينا تحيط بهوامش الأراضى الزراعية والمبانى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296B9EF-01F9-44E4-9713-146E9B666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D0372-2F72-4703-9256-6F0994AB72BF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A95E4D-BEC2-4277-B0EA-371E9360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أ.د/عزه عبدالله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F99698B3-05A7-490B-A812-D5C1A68E9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7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4248" y="458978"/>
            <a:ext cx="1102376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 rtl="1">
              <a:lnSpc>
                <a:spcPct val="150000"/>
              </a:lnSpc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أخطار السيول فى المناطق الصحراوية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 rtl="1">
              <a:lnSpc>
                <a:spcPct val="150000"/>
              </a:lnSpc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تعتبر السيول نوع من الفيضانات الخاطفة والمدمرة </a:t>
            </a:r>
            <a:r>
              <a:rPr 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Flash Floods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تحدث نتيجة لهبوط مطر شديد فوق منطقة محدودة المساحة نسبياً بشكل فجائى قصير المدى ، تصحبه تدفقات مائيه بالغة السرعة بسبب الهطول المركز . 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 rtl="1">
              <a:lnSpc>
                <a:spcPct val="150000"/>
              </a:lnSpc>
            </a:pP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5394" y="3348671"/>
            <a:ext cx="11234057" cy="3347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ويؤدى دائما الجريان السيلى الى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تخريب وتدمير مظاهر الحياة فى الصحارى ، حيث تدمر السيول الطرق وتجرف السيارات مما ينتج عنة العديد من الضحايا  من مستخدمى هذه الطرق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ضياع كميات كبيرة من مياه السيول ، والتى يمكن الأستفادة منها فى عمليات تنمية وأستصلاح هذه المناطق 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تدمير المناطق العمرانية والسكنية والمزارع المقامة فى الأودية الصحراوية أوعلى سطح المراوح الفيضية التى تمثل مصبات هذه الأودية .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7851E4-BA58-4FCE-98A8-32CAC358C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D8CC-11C6-45F1-B6A2-C70C9B1F7C66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ADDA832-2F64-43AA-9619-95AA6B7CF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أ.د/عزه عبدالله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0775EB7-4BFD-42BD-B675-D6BCC4F60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584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0188" y="1205424"/>
            <a:ext cx="11197077" cy="4411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rtl="1">
              <a:lnSpc>
                <a:spcPct val="200000"/>
              </a:lnSpc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ينتج الجريان السيلى فى الصحارى نتيجة لخصائص المطر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فى هذه المناطق الصحراوية ال</a:t>
            </a:r>
            <a:r>
              <a:rPr lang="ar-EG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ذى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يتميز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بعدم الإنتظام والتغير زمنياً ومكانياً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وتسقط فى شكل رخات قصيرة وسريعة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وشديدة التركيز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فى أغلب الأحيان وتسقط فى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شكل بقع </a:t>
            </a:r>
            <a:r>
              <a:rPr lang="en-US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 Spots</a:t>
            </a:r>
            <a:r>
              <a:rPr lang="en-US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تغطى مساحات صغيرة . 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66FF33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7200" algn="just" rtl="1">
              <a:lnSpc>
                <a:spcPct val="200000"/>
              </a:lnSpc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تنتج الأمطار فى هذه المناطق عن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العواصف الإنقلابية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التى تحدث فى نهاية فصل الشتاء وتتميز بغزارة أمطارها و قصرمدتها ، أو عن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العواصف الرعدية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وتتراوح مدة التساقط بين ساعات إلى أيام ،وعادة ما تسقط الأمطار على شكل رخات مركزة فى فترات قصيرة 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12838" y="209816"/>
            <a:ext cx="4671472" cy="660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 rtl="1">
              <a:lnSpc>
                <a:spcPct val="150000"/>
              </a:lnSpc>
            </a:pPr>
            <a:r>
              <a:rPr lang="ar-SA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أسباب حدوث السيول فى الصحارى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D632DF-F3BF-4D54-91EA-7AB176693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E54F-9547-41C4-BF14-2B6ECEA27338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CC255C-692D-4311-8DE8-A7BB84BD5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أ.د/عزه عبدالله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7D5371C-57B0-41D4-93F7-2C530D1E6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587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2559</Words>
  <Application>Microsoft Office PowerPoint</Application>
  <PresentationFormat>Custom</PresentationFormat>
  <Paragraphs>272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Dr.Azza</dc:creator>
  <cp:lastModifiedBy>Dr.Azza</cp:lastModifiedBy>
  <cp:revision>155</cp:revision>
  <dcterms:created xsi:type="dcterms:W3CDTF">2018-10-13T18:58:00Z</dcterms:created>
  <dcterms:modified xsi:type="dcterms:W3CDTF">2020-03-27T08:32:37Z</dcterms:modified>
</cp:coreProperties>
</file>